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  <p:sldMasterId id="2147483689" r:id="rId2"/>
  </p:sldMasterIdLst>
  <p:notesMasterIdLst>
    <p:notesMasterId r:id="rId35"/>
  </p:notesMasterIdLst>
  <p:sldIdLst>
    <p:sldId id="488" r:id="rId3"/>
    <p:sldId id="615" r:id="rId4"/>
    <p:sldId id="621" r:id="rId5"/>
    <p:sldId id="616" r:id="rId6"/>
    <p:sldId id="617" r:id="rId7"/>
    <p:sldId id="618" r:id="rId8"/>
    <p:sldId id="619" r:id="rId9"/>
    <p:sldId id="622" r:id="rId10"/>
    <p:sldId id="620" r:id="rId11"/>
    <p:sldId id="623" r:id="rId12"/>
    <p:sldId id="624" r:id="rId13"/>
    <p:sldId id="625" r:id="rId14"/>
    <p:sldId id="626" r:id="rId15"/>
    <p:sldId id="627" r:id="rId16"/>
    <p:sldId id="628" r:id="rId17"/>
    <p:sldId id="633" r:id="rId18"/>
    <p:sldId id="629" r:id="rId19"/>
    <p:sldId id="630" r:id="rId20"/>
    <p:sldId id="631" r:id="rId21"/>
    <p:sldId id="632" r:id="rId22"/>
    <p:sldId id="634" r:id="rId23"/>
    <p:sldId id="635" r:id="rId24"/>
    <p:sldId id="638" r:id="rId25"/>
    <p:sldId id="637" r:id="rId26"/>
    <p:sldId id="636" r:id="rId27"/>
    <p:sldId id="639" r:id="rId28"/>
    <p:sldId id="640" r:id="rId29"/>
    <p:sldId id="641" r:id="rId30"/>
    <p:sldId id="642" r:id="rId31"/>
    <p:sldId id="613" r:id="rId32"/>
    <p:sldId id="614" r:id="rId33"/>
    <p:sldId id="571" r:id="rId34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03" autoAdjust="0"/>
  </p:normalViewPr>
  <p:slideViewPr>
    <p:cSldViewPr snapToGrid="0" showGuides="1">
      <p:cViewPr varScale="1">
        <p:scale>
          <a:sx n="114" d="100"/>
          <a:sy n="114" d="100"/>
        </p:scale>
        <p:origin x="566" y="91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ensorflow-object-detection-api-tutorial.readthedocs.io/en/latest/install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ensorflow/models.gi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pDXdlXlaCco" TargetMode="External"/><Relationship Id="rId6" Type="http://schemas.openxmlformats.org/officeDocument/2006/relationships/image" Target="../media/image10.jpeg"/><Relationship Id="rId5" Type="http://schemas.openxmlformats.org/officeDocument/2006/relationships/hyperlink" Target="https://github.com/wkentaro/labelme" TargetMode="External"/><Relationship Id="rId4" Type="http://schemas.openxmlformats.org/officeDocument/2006/relationships/hyperlink" Target="https://github.com/ksyoon70/RealTimeObjectDetection-main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202</a:t>
            </a:r>
            <a:r>
              <a:rPr lang="en-US" altLang="ko-KR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.0</a:t>
            </a:r>
            <a:r>
              <a:rPr lang="en-US" altLang="ko-KR" sz="2400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3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</a:t>
            </a:r>
            <a:r>
              <a:rPr lang="en-US" altLang="ko-KR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05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Object Detection API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SSD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84886" y="1361506"/>
            <a:ext cx="9158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 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BackGround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넣지 않는다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C:\SPB_Data\RealTimeObjectDetection-main\Tensorflow\workspace\models\my_ssd_mobnet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중요한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num_classes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갯수이고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score_threshold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0.8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하면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80%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이상의 신뢰도만 검지 하겠다는 것이다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886" y="2575542"/>
            <a:ext cx="5343525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/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</a:t>
            </a:r>
            <a:r>
              <a:rPr lang="en-US" altLang="ko-KR" sz="1000" dirty="0" err="1">
                <a:latin typeface="Consolas" panose="020B0609020204030204" pitchFamily="49" charset="0"/>
              </a:rPr>
              <a:t>ssd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DD"/>
                </a:solidFill>
                <a:latin typeface="Consolas" panose="020B0609020204030204" pitchFamily="49" charset="0"/>
              </a:rPr>
              <a:t>2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image_resizer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fixed_shape_resizer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height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width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feature_extractor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00FF"/>
                </a:solidFill>
                <a:latin typeface="Consolas" panose="020B0609020204030204" pitchFamily="49" charset="0"/>
              </a:rPr>
              <a:t>"ssd_mobilenet_v2_fpn_keras"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depth_multiplier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1.0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min_depth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16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conv_hyperparams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regularizer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l2_regularizer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  weight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4e-05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i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 rot="5400000">
            <a:off x="1732022" y="2817109"/>
            <a:ext cx="626373" cy="11582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58513" y="3188208"/>
            <a:ext cx="4242816" cy="193899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post_processing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batch_non_max_suppression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0.8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iou_threshold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0.6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max_detections_per_class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max_total_detections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use_static_shapes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score_converter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SIGMOID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4041650" y="2487171"/>
            <a:ext cx="1438654" cy="115214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21706" y="1302130"/>
            <a:ext cx="81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때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내용중에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usage = 'valid' # train or valid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각각 적어 주고 한번 씩 돌려 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5" y="1946641"/>
            <a:ext cx="5833872" cy="3599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93392" y="3304032"/>
            <a:ext cx="3767328" cy="396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2065" y="5828917"/>
            <a:ext cx="5012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train.record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valid.record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생성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4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17830" y="1597382"/>
            <a:ext cx="73058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이제 트레이닝만 하면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command 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창에서 아래 명령을 입력하면 트레이닝이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..\models\research\object_detection/model_main_tf2.py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=10000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..\models\research\object_detection/model_main_tf2.py : Object Detection 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 설정 파일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=10000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18" y="4781940"/>
            <a:ext cx="4233948" cy="26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9408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objinference.py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수행할때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200" dirty="0"/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ckpt.restore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os.path.join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(CHECKPOINT_PATH, '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ckpt-11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')).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expect_partial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en-US" altLang="ko-KR" sz="1200" dirty="0"/>
          </a:p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이부분을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변경하고 실행을 하면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" y="2151888"/>
            <a:ext cx="5721100" cy="308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4401313"/>
            <a:ext cx="3584448" cy="2688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1608709"/>
            <a:ext cx="3568054" cy="2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Single Shot Detector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3844120"/>
            <a:ext cx="6309360" cy="3549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1643426"/>
            <a:ext cx="6424613" cy="20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" y="2085352"/>
            <a:ext cx="8781767" cy="43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379472"/>
            <a:ext cx="9172575" cy="288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2677" y="5657664"/>
            <a:ext cx="9274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위의 그림에서 알 수 있듯이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클수록 작은 물체를 잘 찾고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작아질수록 좀 더 큰 물체를 잘 찾게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작아진다는 것은 개념적으로 특징이 같이 </a:t>
            </a:r>
            <a:r>
              <a:rPr lang="ko-KR" altLang="en-US" sz="1600" dirty="0" err="1"/>
              <a:t>작아짐으로서</a:t>
            </a:r>
            <a:r>
              <a:rPr lang="ko-KR" altLang="en-US" sz="1600" dirty="0"/>
              <a:t> 같은 비율의 박스가 </a:t>
            </a:r>
            <a:r>
              <a:rPr lang="ko-KR" altLang="en-US" sz="1600" dirty="0" err="1"/>
              <a:t>있을때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축소되면서 물체</a:t>
            </a:r>
            <a:r>
              <a:rPr lang="en-US" altLang="ko-KR" sz="1600" dirty="0"/>
              <a:t>(</a:t>
            </a:r>
            <a:r>
              <a:rPr lang="ko-KR" altLang="en-US" sz="1600" dirty="0"/>
              <a:t>특징</a:t>
            </a:r>
            <a:r>
              <a:rPr lang="en-US" altLang="ko-KR" sz="1600" dirty="0"/>
              <a:t>)</a:t>
            </a:r>
            <a:r>
              <a:rPr lang="ko-KR" altLang="en-US" sz="1600" dirty="0"/>
              <a:t>가 박스 안으로 들어오기 때문이다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502619" y="1488648"/>
            <a:ext cx="46763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</a:t>
            </a:r>
            <a:r>
              <a:rPr lang="ko-KR" altLang="en-US" dirty="0"/>
              <a:t>를 여러 </a:t>
            </a:r>
            <a:r>
              <a:rPr lang="en-US" altLang="ko-KR" dirty="0" err="1"/>
              <a:t>feature_map</a:t>
            </a:r>
            <a:r>
              <a:rPr lang="ko-KR" altLang="en-US" dirty="0"/>
              <a:t>에서 </a:t>
            </a:r>
            <a:r>
              <a:rPr lang="ko-KR" altLang="en-US" dirty="0" smtClean="0"/>
              <a:t>뽑는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88" y="1626385"/>
            <a:ext cx="4267200" cy="21897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5690" y="3858808"/>
            <a:ext cx="8822294" cy="135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일단 </a:t>
            </a:r>
            <a:r>
              <a:rPr lang="en-US" altLang="ko-KR" dirty="0"/>
              <a:t>SSD</a:t>
            </a:r>
            <a:r>
              <a:rPr lang="ko-KR" altLang="en-US" dirty="0"/>
              <a:t>는 저해상도에서도 작동이 잘 돼서 </a:t>
            </a:r>
            <a:r>
              <a:rPr lang="en-US" altLang="ko-KR" dirty="0"/>
              <a:t>300x300</a:t>
            </a:r>
            <a:r>
              <a:rPr lang="ko-KR" altLang="en-US" dirty="0"/>
              <a:t>의 인풋이미지를 기본적으로 잡았다</a:t>
            </a:r>
            <a:r>
              <a:rPr lang="en-US" altLang="ko-KR" dirty="0"/>
              <a:t>. </a:t>
            </a:r>
            <a:r>
              <a:rPr lang="ko-KR" altLang="en-US" dirty="0"/>
              <a:t>인풋 이미지를 기본적으로 </a:t>
            </a:r>
            <a:r>
              <a:rPr lang="ko-KR" altLang="en-US" dirty="0" err="1"/>
              <a:t>처리할때는</a:t>
            </a:r>
            <a:r>
              <a:rPr lang="ko-KR" altLang="en-US" dirty="0"/>
              <a:t> </a:t>
            </a:r>
            <a:r>
              <a:rPr lang="en-US" altLang="ko-KR" dirty="0"/>
              <a:t>VGG-16 </a:t>
            </a:r>
            <a:r>
              <a:rPr lang="ko-KR" altLang="en-US" dirty="0"/>
              <a:t>모델을 가져와 </a:t>
            </a:r>
            <a:r>
              <a:rPr lang="en-US" altLang="ko-KR" dirty="0"/>
              <a:t>conv4_3</a:t>
            </a:r>
            <a:r>
              <a:rPr lang="ko-KR" altLang="en-US" dirty="0"/>
              <a:t>까지 적용하는 것을 </a:t>
            </a:r>
            <a:r>
              <a:rPr lang="en-US" altLang="ko-KR" dirty="0"/>
              <a:t>base Network</a:t>
            </a:r>
            <a:r>
              <a:rPr lang="ko-KR" altLang="en-US" dirty="0"/>
              <a:t>로 두고 처리하면 </a:t>
            </a:r>
            <a:r>
              <a:rPr lang="en-US" altLang="ko-KR" dirty="0"/>
              <a:t>300x300x3 </a:t>
            </a:r>
            <a:r>
              <a:rPr lang="ko-KR" altLang="en-US" dirty="0"/>
              <a:t>이 </a:t>
            </a:r>
            <a:r>
              <a:rPr lang="en-US" altLang="ko-KR" dirty="0"/>
              <a:t>38x38x512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6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8942" y="5321848"/>
            <a:ext cx="8822294" cy="10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그런 다음 이 논문에서 강조하는 </a:t>
            </a:r>
            <a:r>
              <a:rPr lang="en-US" altLang="ko-KR" dirty="0"/>
              <a:t>multi feature maps</a:t>
            </a:r>
            <a:r>
              <a:rPr lang="ko-KR" altLang="en-US" dirty="0"/>
              <a:t>에 해당하는 부분인데</a:t>
            </a:r>
            <a:r>
              <a:rPr lang="en-US" altLang="ko-KR" dirty="0"/>
              <a:t>, 38x38, 19x19, 10x10, 3x3, 1x1</a:t>
            </a:r>
            <a:r>
              <a:rPr lang="ko-KR" altLang="en-US" dirty="0"/>
              <a:t>의 해당되는 </a:t>
            </a:r>
            <a:r>
              <a:rPr lang="ko-KR" altLang="en-US" dirty="0" err="1"/>
              <a:t>피쳐맵은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과 직결된 </a:t>
            </a:r>
            <a:r>
              <a:rPr lang="ko-KR" altLang="en-US" dirty="0" err="1"/>
              <a:t>피쳐맵이다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6" y="2148874"/>
            <a:ext cx="8649450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11" y="2027783"/>
            <a:ext cx="9022862" cy="49915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5338" y="5688062"/>
            <a:ext cx="50305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각 </a:t>
            </a:r>
            <a:r>
              <a:rPr lang="ko-KR" altLang="en-US" sz="1400" dirty="0" err="1"/>
              <a:t>피쳐맵에서</a:t>
            </a:r>
            <a:r>
              <a:rPr lang="ko-KR" altLang="en-US" sz="1400" dirty="0"/>
              <a:t> 적절한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</a:t>
            </a:r>
            <a:r>
              <a:rPr lang="ko-KR" altLang="en-US" sz="1400" dirty="0"/>
              <a:t>연산을 통해 우리가 예측하고자하는 </a:t>
            </a:r>
            <a:r>
              <a:rPr lang="en-US" altLang="ko-KR" sz="1400" dirty="0"/>
              <a:t>bounding box</a:t>
            </a:r>
            <a:r>
              <a:rPr lang="ko-KR" altLang="en-US" sz="1400" dirty="0"/>
              <a:t>의 </a:t>
            </a:r>
            <a:r>
              <a:rPr lang="en-US" altLang="ko-KR" sz="1400" dirty="0"/>
              <a:t>class </a:t>
            </a:r>
            <a:r>
              <a:rPr lang="ko-KR" altLang="en-US" sz="1400" dirty="0"/>
              <a:t>점수와</a:t>
            </a:r>
            <a:r>
              <a:rPr lang="en-US" altLang="ko-KR" sz="1400" dirty="0"/>
              <a:t>, offset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얻게된다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filter size</a:t>
            </a:r>
            <a:r>
              <a:rPr lang="ko-KR" altLang="en-US" sz="1400" dirty="0"/>
              <a:t>는 </a:t>
            </a:r>
            <a:r>
              <a:rPr lang="en-US" altLang="ko-KR" sz="1400" dirty="0"/>
              <a:t>3 x 3 x (#</a:t>
            </a:r>
            <a:r>
              <a:rPr lang="ko-KR" altLang="en-US" sz="1400" dirty="0" err="1"/>
              <a:t>바운딩박스</a:t>
            </a:r>
            <a:r>
              <a:rPr lang="ko-KR" altLang="en-US" sz="1400" dirty="0"/>
              <a:t> 개수 </a:t>
            </a:r>
            <a:r>
              <a:rPr lang="en-US" altLang="ko-KR" sz="1400" dirty="0"/>
              <a:t>x (class score + offset))</a:t>
            </a:r>
            <a:r>
              <a:rPr lang="ko-KR" altLang="en-US" sz="1400" dirty="0"/>
              <a:t>이고 자세히 </a:t>
            </a:r>
            <a:r>
              <a:rPr lang="ko-KR" altLang="en-US" sz="1400" dirty="0" err="1"/>
              <a:t>나와있진</a:t>
            </a:r>
            <a:r>
              <a:rPr lang="ko-KR" altLang="en-US" sz="1400" dirty="0"/>
              <a:t> 않지만 </a:t>
            </a:r>
            <a:r>
              <a:rPr lang="en-US" altLang="ko-KR" sz="1400" dirty="0"/>
              <a:t>stride=1, padding=1</a:t>
            </a:r>
            <a:r>
              <a:rPr lang="ko-KR" altLang="en-US" sz="1400" dirty="0"/>
              <a:t>일 것으로 추정된다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</a:t>
            </a:r>
            <a:r>
              <a:rPr lang="en-US" altLang="ko-KR" sz="1400" dirty="0"/>
              <a:t>6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피쳐맵</a:t>
            </a:r>
            <a:r>
              <a:rPr lang="ko-KR" altLang="en-US" sz="1400" dirty="0"/>
              <a:t> 각각에서 예측된 </a:t>
            </a:r>
            <a:r>
              <a:rPr lang="ko-KR" altLang="en-US" sz="1400" dirty="0" err="1"/>
              <a:t>바운딩박스의</a:t>
            </a:r>
            <a:r>
              <a:rPr lang="ko-KR" altLang="en-US" sz="1400" dirty="0"/>
              <a:t> 총 합은 </a:t>
            </a:r>
            <a:r>
              <a:rPr lang="en-US" altLang="ko-KR" sz="1400" dirty="0"/>
              <a:t>8732</a:t>
            </a:r>
            <a:r>
              <a:rPr lang="ko-KR" altLang="en-US" sz="1400" dirty="0"/>
              <a:t>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06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16" name="직사각형 15"/>
          <p:cNvSpPr/>
          <p:nvPr/>
        </p:nvSpPr>
        <p:spPr>
          <a:xfrm>
            <a:off x="541282" y="1410283"/>
            <a:ext cx="9328724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Object Detection API</a:t>
            </a:r>
            <a:r>
              <a:rPr lang="ko-KR" altLang="en-US" dirty="0" smtClean="0"/>
              <a:t>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이용하여</a:t>
            </a:r>
            <a:r>
              <a:rPr lang="ko-KR" altLang="en-US" dirty="0" smtClean="0"/>
              <a:t> </a:t>
            </a:r>
            <a:r>
              <a:rPr lang="ko-KR" altLang="en-US" dirty="0" smtClean="0"/>
              <a:t>최신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기술의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모델을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구현하여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사용자가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편리하게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있게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smtClean="0"/>
              <a:t>프레임</a:t>
            </a:r>
            <a:r>
              <a:rPr lang="ko-KR" altLang="en-US" dirty="0" smtClean="0"/>
              <a:t> </a:t>
            </a:r>
            <a:r>
              <a:rPr lang="ko-KR" altLang="en-US" dirty="0" smtClean="0"/>
              <a:t>워크이다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58551" y="2276845"/>
            <a:ext cx="434894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https://github.com/tensorflow/models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" y="2827487"/>
            <a:ext cx="5685013" cy="2781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1" y="5843994"/>
            <a:ext cx="7925487" cy="594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551" y="6743710"/>
            <a:ext cx="545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우리는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research</a:t>
            </a:r>
            <a:r>
              <a:rPr lang="ko-KR" altLang="en-US" sz="1800" dirty="0" smtClean="0"/>
              <a:t>에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있는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코드를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이용한다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2" y="1626385"/>
            <a:ext cx="9099068" cy="48162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3110" y="6692376"/>
            <a:ext cx="8049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그리고 </a:t>
            </a:r>
            <a:r>
              <a:rPr lang="en-US" altLang="ko-KR" sz="1600" dirty="0"/>
              <a:t>NMS </a:t>
            </a:r>
            <a:r>
              <a:rPr lang="ko-KR" altLang="en-US" sz="1600" dirty="0"/>
              <a:t>을 통해 최종 </a:t>
            </a:r>
            <a:r>
              <a:rPr lang="en-US" altLang="ko-KR" sz="1600" dirty="0"/>
              <a:t>Detect</a:t>
            </a:r>
            <a:r>
              <a:rPr lang="ko-KR" altLang="en-US" sz="1600" dirty="0"/>
              <a:t>된 결과는 오른쪽 위의 그림과 같다</a:t>
            </a:r>
            <a:r>
              <a:rPr lang="en-US" altLang="ko-KR" sz="1600" dirty="0"/>
              <a:t>. </a:t>
            </a:r>
            <a:r>
              <a:rPr lang="ko-KR" altLang="en-US" sz="1600" dirty="0"/>
              <a:t>이제 아래의 소제목만 봐도 직관적으로 어떤 말을 하고 있는지 이해할 수 있을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20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1425202"/>
            <a:ext cx="7830705" cy="36283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841248" y="5736336"/>
            <a:ext cx="8930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convolution layer 4_3</a:t>
            </a:r>
            <a:r>
              <a:rPr lang="ko-KR" altLang="en-US" sz="1400" dirty="0"/>
              <a:t>에서 추출한 </a:t>
            </a:r>
            <a:r>
              <a:rPr lang="en-US" altLang="ko-KR" sz="1400" dirty="0" err="1"/>
              <a:t>Featuer</a:t>
            </a:r>
            <a:r>
              <a:rPr lang="en-US" altLang="ko-KR" sz="1400" dirty="0"/>
              <a:t> map</a:t>
            </a:r>
            <a:r>
              <a:rPr lang="ko-KR" altLang="en-US" sz="1400" dirty="0"/>
              <a:t>을 이용해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위치 예측과 </a:t>
            </a:r>
            <a:r>
              <a:rPr lang="en-US" altLang="ko-KR" sz="1400" dirty="0"/>
              <a:t>classification</a:t>
            </a:r>
            <a:r>
              <a:rPr lang="ko-KR" altLang="en-US" sz="1400" dirty="0"/>
              <a:t>을 수행합니다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여기서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는 </a:t>
            </a:r>
            <a:r>
              <a:rPr lang="en-US" altLang="ko-KR" sz="1400" dirty="0"/>
              <a:t>YOLO</a:t>
            </a:r>
            <a:r>
              <a:rPr lang="ko-KR" altLang="en-US" sz="1400" dirty="0"/>
              <a:t>의 </a:t>
            </a:r>
            <a:r>
              <a:rPr lang="en-US" altLang="ko-KR" sz="1400" dirty="0"/>
              <a:t>Anchor box</a:t>
            </a:r>
            <a:r>
              <a:rPr lang="ko-KR" altLang="en-US" sz="1400" dirty="0"/>
              <a:t>와 비슷한 개념이라고 생각하시면 되겠습니다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default box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k, </a:t>
            </a:r>
            <a:r>
              <a:rPr lang="ko-KR" altLang="en-US" sz="1400" dirty="0"/>
              <a:t>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c</a:t>
            </a:r>
            <a:r>
              <a:rPr lang="ko-KR" altLang="en-US" sz="1400" dirty="0"/>
              <a:t>라고 할 때</a:t>
            </a:r>
            <a:r>
              <a:rPr lang="en-US" altLang="ko-KR" sz="1400" dirty="0"/>
              <a:t>, output 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</a:t>
            </a:r>
            <a:r>
              <a:rPr lang="ko-KR" altLang="en-US" sz="1400" dirty="0"/>
              <a:t>수는 </a:t>
            </a:r>
            <a:r>
              <a:rPr lang="en-US" altLang="ko-KR" sz="1400" dirty="0"/>
              <a:t>k x (C+4)</a:t>
            </a:r>
            <a:r>
              <a:rPr lang="ko-KR" altLang="en-US" sz="1400" dirty="0"/>
              <a:t>가 되도록 설계합니다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(4</a:t>
            </a:r>
            <a:r>
              <a:rPr lang="ko-KR" altLang="en-US" sz="1400" dirty="0"/>
              <a:t>는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x,y,w,h</a:t>
            </a:r>
            <a:r>
              <a:rPr lang="ko-KR" altLang="en-US" sz="1400" dirty="0"/>
              <a:t>에 해당합니다</a:t>
            </a:r>
            <a:r>
              <a:rPr lang="en-US" altLang="ko-KR" sz="1400" dirty="0"/>
              <a:t>. Yolo</a:t>
            </a:r>
            <a:r>
              <a:rPr lang="ko-KR" altLang="en-US" sz="1400" dirty="0"/>
              <a:t>와 비슷하죠</a:t>
            </a:r>
            <a:r>
              <a:rPr lang="en-US" altLang="ko-KR" sz="1400" dirty="0"/>
              <a:t>?) </a:t>
            </a:r>
            <a:br>
              <a:rPr lang="en-US" altLang="ko-KR" sz="1400" dirty="0"/>
            </a:br>
            <a:r>
              <a:rPr lang="en-US" altLang="ko-KR" sz="1400" dirty="0"/>
              <a:t>SSD </a:t>
            </a:r>
            <a:r>
              <a:rPr lang="ko-KR" altLang="en-US" sz="1400" dirty="0"/>
              <a:t>모델은 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수가 </a:t>
            </a:r>
            <a:r>
              <a:rPr lang="en-US" altLang="ko-KR" sz="1400" dirty="0"/>
              <a:t>20</a:t>
            </a:r>
            <a:r>
              <a:rPr lang="ko-KR" altLang="en-US" sz="1400" dirty="0"/>
              <a:t>개이고</a:t>
            </a:r>
            <a:r>
              <a:rPr lang="en-US" altLang="ko-KR" sz="1400" dirty="0"/>
              <a:t>, </a:t>
            </a:r>
            <a:r>
              <a:rPr lang="ko-KR" altLang="en-US" sz="1400" b="1" dirty="0"/>
              <a:t>배경도 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에 포함하기에 </a:t>
            </a:r>
            <a:r>
              <a:rPr lang="en-US" altLang="ko-KR" sz="1400" b="1" dirty="0"/>
              <a:t>c=21</a:t>
            </a:r>
            <a:r>
              <a:rPr lang="ko-KR" altLang="en-US" sz="1400" dirty="0"/>
              <a:t> 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26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9" y="1863947"/>
            <a:ext cx="8140385" cy="43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33462" y="1387784"/>
            <a:ext cx="7580122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Choosing scales </a:t>
            </a:r>
            <a:r>
              <a:rPr lang="en-US" altLang="ko-KR" b="1" dirty="0" err="1"/>
              <a:t>ansd</a:t>
            </a:r>
            <a:r>
              <a:rPr lang="en-US" altLang="ko-KR" b="1" dirty="0"/>
              <a:t> aspect ratios for default boxes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8" y="2271671"/>
            <a:ext cx="9563929" cy="38941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16644" y="3253172"/>
            <a:ext cx="4065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K</a:t>
            </a:r>
            <a:r>
              <a:rPr lang="ko-KR" altLang="en-US" sz="2400" dirty="0" smtClean="0"/>
              <a:t>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default bounding box </a:t>
            </a:r>
            <a:r>
              <a:rPr lang="ko-KR" altLang="en-US" sz="2400" dirty="0" err="1" smtClean="0"/>
              <a:t>갯수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41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1865938"/>
            <a:ext cx="8355428" cy="49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57" y="1934936"/>
            <a:ext cx="6307703" cy="1848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16" y="4416958"/>
            <a:ext cx="6527112" cy="3088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3" y="3783014"/>
            <a:ext cx="2578832" cy="1938696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5894832" y="4559806"/>
            <a:ext cx="2359152" cy="30480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6" y="2858975"/>
            <a:ext cx="2025686" cy="15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11936" y="1998421"/>
            <a:ext cx="86424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 err="1"/>
              <a:t>x^p_ij</a:t>
            </a:r>
            <a:r>
              <a:rPr lang="en-US" altLang="ko-KR" sz="1800" dirty="0"/>
              <a:t> = {1,0}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</a:t>
            </a:r>
            <a:r>
              <a:rPr lang="ko-KR" altLang="en-US" sz="1800" dirty="0"/>
              <a:t>와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 </a:t>
            </a:r>
            <a:r>
              <a:rPr lang="ko-KR" altLang="en-US" sz="1800" dirty="0"/>
              <a:t>박스의 </a:t>
            </a:r>
            <a:r>
              <a:rPr lang="en-US" altLang="ko-KR" sz="1800" dirty="0"/>
              <a:t>category p</a:t>
            </a:r>
            <a:r>
              <a:rPr lang="ko-KR" altLang="en-US" sz="1800" dirty="0"/>
              <a:t>에 물체 인식 지표</a:t>
            </a:r>
            <a:r>
              <a:rPr lang="en-US" altLang="ko-KR" sz="1800" dirty="0"/>
              <a:t>. p</a:t>
            </a:r>
            <a:r>
              <a:rPr lang="ko-KR" altLang="en-US" sz="1800" dirty="0"/>
              <a:t>라는 물체의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 </a:t>
            </a:r>
            <a:r>
              <a:rPr lang="ko-KR" altLang="en-US" sz="1800" dirty="0"/>
              <a:t>간의 </a:t>
            </a:r>
            <a:r>
              <a:rPr lang="en-US" altLang="ko-KR" sz="1800" dirty="0"/>
              <a:t>IOU </a:t>
            </a:r>
            <a:r>
              <a:rPr lang="ko-KR" altLang="en-US" sz="1800" dirty="0"/>
              <a:t>가 </a:t>
            </a:r>
            <a:r>
              <a:rPr lang="en-US" altLang="ko-KR" sz="1800" dirty="0"/>
              <a:t>0.5 </a:t>
            </a:r>
            <a:r>
              <a:rPr lang="ko-KR" altLang="en-US" sz="1800" dirty="0"/>
              <a:t>이상이면 </a:t>
            </a:r>
            <a:r>
              <a:rPr lang="en-US" altLang="ko-KR" sz="1800" dirty="0"/>
              <a:t>1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N </a:t>
            </a:r>
            <a:r>
              <a:rPr lang="ko-KR" altLang="en-US" sz="1800" dirty="0"/>
              <a:t>은 </a:t>
            </a:r>
            <a:r>
              <a:rPr lang="en-US" altLang="ko-KR" sz="1800" dirty="0"/>
              <a:t># of matched default boxes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 </a:t>
            </a:r>
            <a:r>
              <a:rPr lang="ko-KR" altLang="en-US" sz="1800" dirty="0"/>
              <a:t>은 </a:t>
            </a:r>
            <a:r>
              <a:rPr lang="en-US" altLang="ko-KR" sz="1800" dirty="0"/>
              <a:t>predicted box (</a:t>
            </a:r>
            <a:r>
              <a:rPr lang="ko-KR" altLang="en-US" sz="1800" dirty="0"/>
              <a:t>예측된 상자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g </a:t>
            </a:r>
            <a:r>
              <a:rPr lang="ko-KR" altLang="en-US" sz="1800" dirty="0"/>
              <a:t>는 </a:t>
            </a:r>
            <a:r>
              <a:rPr lang="en-US" altLang="ko-KR" sz="1800" dirty="0"/>
              <a:t>ground truth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d </a:t>
            </a:r>
            <a:r>
              <a:rPr lang="ko-KR" altLang="en-US" sz="1800" dirty="0"/>
              <a:t>는 </a:t>
            </a:r>
            <a:r>
              <a:rPr lang="en-US" altLang="ko-KR" sz="1800" dirty="0"/>
              <a:t>default 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cx, cy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x, y</a:t>
            </a:r>
            <a:r>
              <a:rPr lang="ko-KR" altLang="en-US" sz="1800" dirty="0"/>
              <a:t>좌표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w, h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width, </a:t>
            </a:r>
            <a:r>
              <a:rPr lang="en-US" altLang="ko-KR" sz="1800" dirty="0" err="1"/>
              <a:t>heigth</a:t>
            </a:r>
            <a:endParaRPr lang="en-US" altLang="ko-K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알파는 </a:t>
            </a:r>
            <a:r>
              <a:rPr lang="en-US" altLang="ko-KR" sz="1800" dirty="0"/>
              <a:t>1 (</a:t>
            </a:r>
            <a:r>
              <a:rPr lang="ko-KR" altLang="en-US" sz="1800" dirty="0"/>
              <a:t>교차 </a:t>
            </a:r>
            <a:r>
              <a:rPr lang="ko-KR" altLang="en-US" sz="1800" dirty="0" err="1"/>
              <a:t>검증으로부터</a:t>
            </a:r>
            <a:r>
              <a:rPr lang="ko-KR" altLang="en-US" sz="1800" dirty="0"/>
              <a:t> 얻어진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loss </a:t>
            </a:r>
            <a:r>
              <a:rPr lang="en-US" altLang="ko-KR" sz="1800" dirty="0" err="1"/>
              <a:t>fucntion</a:t>
            </a:r>
            <a:r>
              <a:rPr lang="en-US" altLang="ko-KR" sz="1800" dirty="0"/>
              <a:t> </a:t>
            </a:r>
            <a:r>
              <a:rPr lang="ko-KR" altLang="en-US" sz="1800" dirty="0"/>
              <a:t>은 크게 </a:t>
            </a:r>
            <a:r>
              <a:rPr lang="en-US" altLang="ko-KR" sz="1800" dirty="0"/>
              <a:t>2</a:t>
            </a:r>
            <a:r>
              <a:rPr lang="ko-KR" altLang="en-US" sz="1800" dirty="0"/>
              <a:t>부분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점수에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박스의 </a:t>
            </a:r>
            <a:r>
              <a:rPr lang="en-US" altLang="ko-KR" sz="1800" dirty="0"/>
              <a:t>offset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로 나뉜다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8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00" y="1253453"/>
            <a:ext cx="8443692" cy="33226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52359" y="4704881"/>
            <a:ext cx="78830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우리가 </a:t>
            </a:r>
            <a:r>
              <a:rPr lang="ko-KR" altLang="en-US" sz="1600" dirty="0" err="1"/>
              <a:t>예측해야할</a:t>
            </a:r>
            <a:r>
              <a:rPr lang="ko-KR" altLang="en-US" sz="1600" dirty="0"/>
              <a:t> </a:t>
            </a:r>
            <a:r>
              <a:rPr lang="en-US" altLang="ko-KR" sz="1600" dirty="0"/>
              <a:t>predicted box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l^m_i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cx,cy,w,h</a:t>
            </a:r>
            <a:r>
              <a:rPr lang="en-US" altLang="ko-KR" sz="1600" dirty="0"/>
              <a:t>)</a:t>
            </a:r>
            <a:r>
              <a:rPr lang="ko-KR" altLang="en-US" sz="1600" dirty="0"/>
              <a:t>값들은 특이한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</a:t>
            </a:r>
            <a:r>
              <a:rPr lang="ko-KR" altLang="en-US" sz="1600" dirty="0"/>
              <a:t> 값들을 예측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이때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cx,cy</a:t>
            </a:r>
            <a:r>
              <a:rPr lang="ko-KR" altLang="en-US" sz="1600" dirty="0"/>
              <a:t>는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cx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w,h</a:t>
            </a:r>
            <a:r>
              <a:rPr lang="ko-KR" altLang="en-US" sz="1600" dirty="0"/>
              <a:t>로 </a:t>
            </a:r>
            <a:r>
              <a:rPr lang="en-US" altLang="ko-KR" sz="1600" dirty="0"/>
              <a:t>normalize(?)</a:t>
            </a:r>
            <a:r>
              <a:rPr lang="ko-KR" altLang="en-US" sz="1600" dirty="0"/>
              <a:t>된 것을 볼 수 있다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이미 </a:t>
            </a:r>
            <a:r>
              <a:rPr lang="en-US" altLang="ko-KR" sz="1600" dirty="0"/>
              <a:t>IOU</a:t>
            </a:r>
            <a:r>
              <a:rPr lang="ko-KR" altLang="en-US" sz="1600" dirty="0"/>
              <a:t>가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이상만 된 것 부분에서 고려하므로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상대적으로 크지 않은 값들을 </a:t>
            </a:r>
            <a:r>
              <a:rPr lang="ko-KR" altLang="en-US" sz="1600" dirty="0" err="1"/>
              <a:t>예측해야하고</a:t>
            </a:r>
            <a:r>
              <a:rPr lang="ko-KR" altLang="en-US" sz="1600" dirty="0"/>
              <a:t> 더불어 이미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 고려된 부분에서 출발하므로 비교적 빨리 수렴할 수 있을 것 같다</a:t>
            </a:r>
            <a:r>
              <a:rPr lang="en-US" altLang="ko-KR" sz="1600" dirty="0"/>
              <a:t>.(</a:t>
            </a:r>
            <a:r>
              <a:rPr lang="ko-KR" altLang="en-US" sz="1600" dirty="0"/>
              <a:t>이 부분은 주관적인 판단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초기값은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에서 시작하지 않을까 싶음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/>
              <a:t>w, h</a:t>
            </a:r>
            <a:r>
              <a:rPr lang="ko-KR" altLang="en-US" sz="1600" dirty="0"/>
              <a:t>도 마찬가지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예측된 </a:t>
            </a:r>
            <a:r>
              <a:rPr lang="en-US" altLang="ko-KR" sz="1600" dirty="0"/>
              <a:t>l </a:t>
            </a:r>
            <a:r>
              <a:rPr lang="ko-KR" altLang="en-US" sz="1600" dirty="0"/>
              <a:t>값들을 </a:t>
            </a:r>
            <a:r>
              <a:rPr lang="en-US" altLang="ko-KR" sz="1600" dirty="0"/>
              <a:t>box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표현할때</a:t>
            </a:r>
            <a:r>
              <a:rPr lang="en-US" altLang="ko-KR" sz="1600" dirty="0"/>
              <a:t>(</a:t>
            </a:r>
            <a:r>
              <a:rPr lang="ko-KR" altLang="en-US" sz="1600" dirty="0"/>
              <a:t>마지막 </a:t>
            </a:r>
            <a:r>
              <a:rPr lang="en-US" altLang="ko-KR" sz="1600" dirty="0"/>
              <a:t>Test Output) </a:t>
            </a:r>
            <a:r>
              <a:rPr lang="ko-KR" altLang="en-US" sz="1600" dirty="0"/>
              <a:t>역시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offset </a:t>
            </a:r>
            <a:r>
              <a:rPr lang="ko-KR" altLang="en-US" sz="1600" dirty="0"/>
              <a:t>정보가 필요함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7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1260919" y="3778289"/>
            <a:ext cx="78830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positive(</a:t>
            </a:r>
            <a:r>
              <a:rPr lang="ko-KR" altLang="en-US" sz="1800" dirty="0"/>
              <a:t>매칭 된</a:t>
            </a:r>
            <a:r>
              <a:rPr lang="en-US" altLang="ko-KR" sz="1800" dirty="0"/>
              <a:t>) class</a:t>
            </a:r>
            <a:r>
              <a:rPr lang="ko-KR" altLang="en-US" sz="1800" dirty="0"/>
              <a:t>에 대해서는 </a:t>
            </a:r>
            <a:r>
              <a:rPr lang="en-US" altLang="ko-KR" sz="1800" dirty="0" err="1"/>
              <a:t>softmax</a:t>
            </a:r>
            <a:endParaRPr lang="en-US" altLang="ko-KR" sz="1800" dirty="0"/>
          </a:p>
          <a:p>
            <a:r>
              <a:rPr lang="en-US" altLang="ko-KR" sz="1800" dirty="0"/>
              <a:t>negative(</a:t>
            </a:r>
            <a:r>
              <a:rPr lang="ko-KR" altLang="en-US" sz="1800" dirty="0"/>
              <a:t>매칭 되지 않은</a:t>
            </a:r>
            <a:r>
              <a:rPr lang="en-US" altLang="ko-KR" sz="1800" dirty="0"/>
              <a:t>, </a:t>
            </a:r>
            <a:r>
              <a:rPr lang="ko-KR" altLang="en-US" sz="1800" dirty="0"/>
              <a:t>배경</a:t>
            </a:r>
            <a:r>
              <a:rPr lang="en-US" altLang="ko-KR" sz="1800" dirty="0"/>
              <a:t>) class</a:t>
            </a:r>
            <a:r>
              <a:rPr lang="ko-KR" altLang="en-US" sz="1800" dirty="0" err="1"/>
              <a:t>를예측하는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값으</a:t>
            </a:r>
            <a:r>
              <a:rPr lang="ko-KR" altLang="en-US" sz="1800" dirty="0"/>
              <a:t> </a:t>
            </a:r>
            <a:r>
              <a:rPr lang="en-US" altLang="ko-KR" sz="1800" dirty="0"/>
              <a:t>c</a:t>
            </a:r>
            <a:r>
              <a:rPr lang="ko-KR" altLang="en-US" sz="1800" dirty="0" err="1"/>
              <a:t>햇</a:t>
            </a:r>
            <a:r>
              <a:rPr lang="en-US" altLang="ko-KR" sz="1800" dirty="0"/>
              <a:t>^0_i </a:t>
            </a:r>
            <a:r>
              <a:rPr lang="ko-KR" altLang="en-US" sz="1800" dirty="0"/>
              <a:t>값이고 별다른 언급은 없지만 </a:t>
            </a:r>
            <a:r>
              <a:rPr lang="en-US" altLang="ko-KR" sz="1800" dirty="0"/>
              <a:t>background</a:t>
            </a:r>
            <a:r>
              <a:rPr lang="ko-KR" altLang="en-US" sz="1800" dirty="0"/>
              <a:t>이면 </a:t>
            </a:r>
            <a:r>
              <a:rPr lang="en-US" altLang="ko-KR" sz="1800" dirty="0"/>
              <a:t>1,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</a:t>
            </a:r>
            <a:r>
              <a:rPr lang="ko-KR" altLang="en-US" sz="1800" dirty="0"/>
              <a:t>의 값을 가져야함</a:t>
            </a:r>
          </a:p>
          <a:p>
            <a:r>
              <a:rPr lang="ko-KR" altLang="en-US" sz="1800" dirty="0"/>
              <a:t>최종적인 </a:t>
            </a:r>
            <a:r>
              <a:rPr lang="en-US" altLang="ko-KR" sz="1800" dirty="0"/>
              <a:t>predicted class scores</a:t>
            </a:r>
            <a:r>
              <a:rPr lang="ko-KR" altLang="en-US" sz="1800" dirty="0"/>
              <a:t>는 우리가 예측할 </a:t>
            </a:r>
            <a:r>
              <a:rPr lang="en-US" altLang="ko-KR" sz="1800" dirty="0"/>
              <a:t>class + </a:t>
            </a:r>
            <a:r>
              <a:rPr lang="ko-KR" altLang="en-US" sz="1800" dirty="0"/>
              <a:t>배경 </a:t>
            </a:r>
            <a:r>
              <a:rPr lang="en-US" altLang="ko-KR" sz="1800" dirty="0"/>
              <a:t>class 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나타내는지표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" y="1874778"/>
            <a:ext cx="9602032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90411"/>
              </p:ext>
            </p:extLst>
          </p:nvPr>
        </p:nvGraphicFramePr>
        <p:xfrm>
          <a:off x="2750821" y="1697249"/>
          <a:ext cx="5716722" cy="5115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574">
                  <a:extLst>
                    <a:ext uri="{9D8B030D-6E8A-4147-A177-3AD203B41FA5}">
                      <a16:colId xmlns:a16="http://schemas.microsoft.com/office/drawing/2014/main" val="1646274550"/>
                    </a:ext>
                  </a:extLst>
                </a:gridCol>
                <a:gridCol w="1905574">
                  <a:extLst>
                    <a:ext uri="{9D8B030D-6E8A-4147-A177-3AD203B41FA5}">
                      <a16:colId xmlns:a16="http://schemas.microsoft.com/office/drawing/2014/main" val="1945052331"/>
                    </a:ext>
                  </a:extLst>
                </a:gridCol>
                <a:gridCol w="1905574">
                  <a:extLst>
                    <a:ext uri="{9D8B030D-6E8A-4147-A177-3AD203B41FA5}">
                      <a16:colId xmlns:a16="http://schemas.microsoft.com/office/drawing/2014/main" val="599191861"/>
                    </a:ext>
                  </a:extLst>
                </a:gridCol>
              </a:tblGrid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4025659916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41273468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350131511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8074" y="33642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의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문제점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Small Object</a:t>
            </a:r>
            <a:endParaRPr lang="ko-KR" altLang="en-US" sz="2800" b="1" dirty="0"/>
          </a:p>
        </p:txBody>
      </p:sp>
      <p:pic>
        <p:nvPicPr>
          <p:cNvPr id="5" name="그림 4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829949"/>
            <a:ext cx="883920" cy="883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8074" y="462534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1974" y="507492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29540" y="4328160"/>
            <a:ext cx="220980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0889" y="246888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4789" y="291846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4789" y="2918460"/>
            <a:ext cx="546831" cy="8077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2" y="2410609"/>
            <a:ext cx="3665514" cy="36655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645959" y="3381935"/>
            <a:ext cx="1909482" cy="17413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1419" y="2735244"/>
            <a:ext cx="3148628" cy="304026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3676" y="3671047"/>
            <a:ext cx="4766983" cy="119006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23732" y="2037229"/>
            <a:ext cx="1297849" cy="4464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937" y="1662773"/>
            <a:ext cx="7841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IOU =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5265565" y="3926541"/>
            <a:ext cx="711653" cy="698799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46137" y="2827692"/>
            <a:ext cx="2676939" cy="284024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534897" y="1198880"/>
            <a:ext cx="297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TF2 </a:t>
            </a:r>
            <a:r>
              <a:rPr lang="ko-KR" altLang="en-US" sz="1800" dirty="0" smtClean="0"/>
              <a:t>지원하는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모델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9" y="1676399"/>
            <a:ext cx="4748707" cy="552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52" y="1676399"/>
            <a:ext cx="5249699" cy="51943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6919" y="6309360"/>
            <a:ext cx="4748707" cy="2255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1527" y="6041136"/>
            <a:ext cx="5189424" cy="2682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541282" y="1410283"/>
            <a:ext cx="9328724" cy="167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트레이닝 호출</a:t>
            </a:r>
            <a:endParaRPr lang="en-US" altLang="ko-KR" dirty="0" smtClean="0"/>
          </a:p>
          <a:p>
            <a:r>
              <a:rPr lang="ko-KR" altLang="en-US" dirty="0" smtClean="0"/>
              <a:t>python </a:t>
            </a:r>
            <a:r>
              <a:rPr lang="ko-KR" altLang="en-US" dirty="0"/>
              <a:t>..\models\research\object_detection\</a:t>
            </a:r>
            <a:r>
              <a:rPr lang="ko-KR" altLang="en-US" dirty="0">
                <a:solidFill>
                  <a:srgbClr val="FF0000"/>
                </a:solidFill>
              </a:rPr>
              <a:t>model_main_tf2.py</a:t>
            </a:r>
            <a:r>
              <a:rPr lang="ko-KR" altLang="en-US" dirty="0"/>
              <a:t> --model_dir=Tensorflow\workspace\models\my_ssd_mobnet --pipeline_config_path=Tensorflow\workspace\models\my_ssd_mobnet\pipeline.config --num_train_steps=5000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8074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model_lib_v2.train_loop</a:t>
            </a:r>
            <a:endParaRPr lang="en-US" altLang="ko-KR" sz="16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odel_main_tf2.py</a:t>
            </a:r>
            <a:endParaRPr lang="en-US" altLang="ko-KR" sz="1600" dirty="0"/>
          </a:p>
        </p:txBody>
      </p:sp>
      <p:cxnSp>
        <p:nvCxnSpPr>
          <p:cNvPr id="9" name="직선 화살표 연결선 8"/>
          <p:cNvCxnSpPr>
            <a:stCxn id="7" idx="2"/>
            <a:endCxn id="6" idx="0"/>
          </p:cNvCxnSpPr>
          <p:nvPr/>
        </p:nvCxnSpPr>
        <p:spPr>
          <a:xfrm flipH="1">
            <a:off x="1385198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576416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train_loop</a:t>
            </a:r>
            <a:endParaRPr lang="en-US" altLang="ko-KR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6417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cxnSp>
        <p:nvCxnSpPr>
          <p:cNvPr id="14" name="꺾인 연결선 13"/>
          <p:cNvCxnSpPr>
            <a:stCxn id="6" idx="3"/>
            <a:endCxn id="12" idx="1"/>
          </p:cNvCxnSpPr>
          <p:nvPr/>
        </p:nvCxnSpPr>
        <p:spPr>
          <a:xfrm flipV="1">
            <a:off x="2552321" y="4151540"/>
            <a:ext cx="1024096" cy="838206"/>
          </a:xfrm>
          <a:prstGeom prst="bent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  <a:endCxn id="11" idx="0"/>
          </p:cNvCxnSpPr>
          <p:nvPr/>
        </p:nvCxnSpPr>
        <p:spPr>
          <a:xfrm flipH="1">
            <a:off x="4743540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25610" y="5550840"/>
            <a:ext cx="3035858" cy="1066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err="1"/>
              <a:t>model_config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['model']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train_input_config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train_input_config</a:t>
            </a:r>
            <a:r>
              <a:rPr lang="en-US" altLang="ko-KR" sz="1200" dirty="0" smtClean="0"/>
              <a:t>']</a:t>
            </a:r>
          </a:p>
          <a:p>
            <a:r>
              <a:rPr lang="en-US" altLang="ko-KR" sz="1200" dirty="0" err="1" smtClean="0"/>
              <a:t>pipeline.config</a:t>
            </a:r>
            <a:r>
              <a:rPr lang="ko-KR" altLang="en-US" sz="1200" smtClean="0"/>
              <a:t> 로 부터 </a:t>
            </a:r>
            <a:r>
              <a:rPr lang="en-US" altLang="ko-KR" sz="1200" dirty="0" smtClean="0"/>
              <a:t>model, train, input </a:t>
            </a:r>
            <a:r>
              <a:rPr lang="ko-KR" altLang="en-US" sz="1200" smtClean="0"/>
              <a:t>정보를 얻어 옴</a:t>
            </a:r>
            <a:endParaRPr lang="en-US" altLang="ko-KR" sz="1200" dirty="0"/>
          </a:p>
        </p:txBody>
      </p:sp>
      <p:cxnSp>
        <p:nvCxnSpPr>
          <p:cNvPr id="19" name="직선 화살표 연결선 18"/>
          <p:cNvCxnSpPr>
            <a:stCxn id="11" idx="2"/>
            <a:endCxn id="18" idx="0"/>
          </p:cNvCxnSpPr>
          <p:nvPr/>
        </p:nvCxnSpPr>
        <p:spPr>
          <a:xfrm flipH="1">
            <a:off x="4743539" y="5266858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2"/>
          </p:cNvCxnSpPr>
          <p:nvPr/>
        </p:nvCxnSpPr>
        <p:spPr>
          <a:xfrm>
            <a:off x="4743539" y="6616930"/>
            <a:ext cx="0" cy="448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71851" y="158290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67213" y="2424138"/>
            <a:ext cx="5343525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MODEL_BUILD_UTIL_MAP['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detection_model_fn_base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'](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is_training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=True,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add_summaries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record_summaries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이것은 실제로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model_builder.py</a:t>
            </a:r>
            <a:r>
              <a:rPr lang="ko-KR" altLang="en-US" sz="1100" b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build </a:t>
            </a:r>
            <a:r>
              <a:rPr lang="ko-KR" altLang="en-US" sz="1100" smtClean="0">
                <a:solidFill>
                  <a:schemeClr val="tx1"/>
                </a:solidFill>
                <a:latin typeface="Consolas" panose="020B0609020204030204" pitchFamily="49" charset="0"/>
              </a:rPr>
              <a:t>함수를 호출 하는 것과 같다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10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28969" y="2101089"/>
            <a:ext cx="3372739" cy="20497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MODEL_BUILD_UTIL_MAP = {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get_configs_from_pipeline_file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config_util.get_configs_from_pipeline_file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create_pipeline_proto_from_configs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config_util.create_pipeline_proto_from_configs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merge_external_params_with_configs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config_util.merge_external_params_with_configs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create_train_input_fn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inputs.create_train_input_fn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create_eval_input_fn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inputs.create_eval_input_fn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create_predict_input_fn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inputs.create_predict_input_fn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detection_model_fn_base</a:t>
            </a:r>
            <a:r>
              <a:rPr lang="en-US" altLang="ko-KR" sz="800" dirty="0"/>
              <a:t>': </a:t>
            </a:r>
            <a:r>
              <a:rPr lang="en-US" altLang="ko-KR" sz="800" dirty="0" err="1"/>
              <a:t>model_builder.build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 smtClean="0"/>
              <a:t>}</a:t>
            </a:r>
            <a:endParaRPr lang="en-US" altLang="ko-KR" sz="8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69792" y="1305796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model_lib.py</a:t>
            </a:r>
            <a:endParaRPr lang="en-US" altLang="ko-KR" sz="1600" dirty="0"/>
          </a:p>
        </p:txBody>
      </p:sp>
      <p:cxnSp>
        <p:nvCxnSpPr>
          <p:cNvPr id="17" name="구부러진 연결선 16"/>
          <p:cNvCxnSpPr/>
          <p:nvPr/>
        </p:nvCxnSpPr>
        <p:spPr>
          <a:xfrm rot="10800000">
            <a:off x="5525195" y="2643447"/>
            <a:ext cx="1568332" cy="123028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사각형 설명선 23"/>
          <p:cNvSpPr/>
          <p:nvPr/>
        </p:nvSpPr>
        <p:spPr>
          <a:xfrm>
            <a:off x="7093527" y="4433455"/>
            <a:ext cx="2554778" cy="875607"/>
          </a:xfrm>
          <a:prstGeom prst="wedgeRoundRectCallout">
            <a:avLst>
              <a:gd name="adj1" fmla="val -46863"/>
              <a:gd name="adj2" fmla="val -10868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MODEL_BILD_UTIL_MAP</a:t>
            </a:r>
            <a:r>
              <a:rPr lang="ko-KR" altLang="en-US" sz="1500" smtClean="0">
                <a:solidFill>
                  <a:schemeClr val="tx1"/>
                </a:solidFill>
              </a:rPr>
              <a:t>에서 함수를 가져온다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12" idx="2"/>
            <a:endCxn id="27" idx="0"/>
          </p:cNvCxnSpPr>
          <p:nvPr/>
        </p:nvCxnSpPr>
        <p:spPr>
          <a:xfrm>
            <a:off x="3338975" y="2137132"/>
            <a:ext cx="1" cy="287006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2111051" y="3879231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model_builder.py</a:t>
            </a:r>
            <a:endParaRPr lang="en-US" altLang="ko-KR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2111050" y="4760359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builder</a:t>
            </a:r>
            <a:endParaRPr lang="en-US" altLang="ko-KR" sz="1600" dirty="0"/>
          </a:p>
        </p:txBody>
      </p:sp>
      <p:cxnSp>
        <p:nvCxnSpPr>
          <p:cNvPr id="34" name="직선 화살표 연결선 33"/>
          <p:cNvCxnSpPr>
            <a:stCxn id="32" idx="2"/>
            <a:endCxn id="33" idx="0"/>
          </p:cNvCxnSpPr>
          <p:nvPr/>
        </p:nvCxnSpPr>
        <p:spPr>
          <a:xfrm flipH="1">
            <a:off x="3278174" y="4433455"/>
            <a:ext cx="1" cy="32690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1"/>
            <a:endCxn id="33" idx="1"/>
          </p:cNvCxnSpPr>
          <p:nvPr/>
        </p:nvCxnSpPr>
        <p:spPr>
          <a:xfrm rot="10800000" flipH="1" flipV="1">
            <a:off x="667212" y="2978135"/>
            <a:ext cx="1443837" cy="2059335"/>
          </a:xfrm>
          <a:prstGeom prst="bentConnector3">
            <a:avLst>
              <a:gd name="adj1" fmla="val -15833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010486" y="5654621"/>
            <a:ext cx="4239683" cy="11079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META_ARCH_BUILDER_MAP = {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ssd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faster_rcnn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build_faster_rcnn_model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center_net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build_center_net_model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649012" y="4464918"/>
            <a:ext cx="1896167" cy="680223"/>
          </a:xfrm>
          <a:prstGeom prst="wedgeRoundRectCallout">
            <a:avLst>
              <a:gd name="adj1" fmla="val -878"/>
              <a:gd name="adj2" fmla="val 16780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pipeline.config 의 모델 항목에 </a:t>
            </a:r>
            <a:r>
              <a:rPr lang="en-US" altLang="ko-KR" sz="1050" dirty="0" err="1" smtClean="0"/>
              <a:t>ssd</a:t>
            </a:r>
            <a:r>
              <a:rPr lang="ko-KR" altLang="en-US" sz="1050" smtClean="0"/>
              <a:t>가 여기에 해당한다</a:t>
            </a:r>
            <a:r>
              <a:rPr lang="en-US" altLang="ko-KR" sz="1050" dirty="0" smtClean="0"/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11049" y="5801637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endParaRPr lang="en-US" altLang="ko-KR" sz="1600" dirty="0"/>
          </a:p>
        </p:txBody>
      </p:sp>
      <p:cxnSp>
        <p:nvCxnSpPr>
          <p:cNvPr id="47" name="직선 화살표 연결선 46"/>
          <p:cNvCxnSpPr>
            <a:stCxn id="33" idx="2"/>
            <a:endCxn id="46" idx="0"/>
          </p:cNvCxnSpPr>
          <p:nvPr/>
        </p:nvCxnSpPr>
        <p:spPr>
          <a:xfrm flipH="1">
            <a:off x="3278173" y="5314583"/>
            <a:ext cx="1" cy="48705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111049" y="6752749"/>
            <a:ext cx="2334247" cy="5542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class </a:t>
            </a:r>
            <a:r>
              <a:rPr lang="en-US" altLang="ko-KR" sz="1100" dirty="0" err="1"/>
              <a:t>SSDMetaArch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model.DetectionModel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1100" dirty="0" smtClean="0"/>
              <a:t>을 반환</a:t>
            </a:r>
            <a:endParaRPr lang="en-US" altLang="ko-KR" sz="1100" dirty="0"/>
          </a:p>
        </p:txBody>
      </p:sp>
      <p:cxnSp>
        <p:nvCxnSpPr>
          <p:cNvPr id="53" name="직선 화살표 연결선 52"/>
          <p:cNvCxnSpPr>
            <a:stCxn id="46" idx="2"/>
            <a:endCxn id="52" idx="0"/>
          </p:cNvCxnSpPr>
          <p:nvPr/>
        </p:nvCxnSpPr>
        <p:spPr>
          <a:xfrm>
            <a:off x="3278173" y="6355861"/>
            <a:ext cx="0" cy="396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마지막</a:t>
            </a:r>
            <a:endParaRPr lang="ko-KR" altLang="en-US" sz="2800" b="1" dirty="0"/>
          </a:p>
        </p:txBody>
      </p:sp>
      <p:pic>
        <p:nvPicPr>
          <p:cNvPr id="7" name="그림 6" descr="감사 감사합니다 메시지 주셔서 - Pixabay의 무료 이미지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49" y="2292113"/>
            <a:ext cx="6074228" cy="40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00310" y="1304702"/>
            <a:ext cx="7676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및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사양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HP Omen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데스크탑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,12th Gen Intel(R) Core(TM i9-12900K 3.19GHz RAM 64G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 11 Pro 21H2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3.7.9 64bit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version 2.35.1.windows2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cuda_11.2.2_461.33_win10.exe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cudnn-11.2-windows-x64-v8.1.0.77.zip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400310" y="3919587"/>
            <a:ext cx="9301136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https://tensorflow-object-detection-api-tutorial.readthedocs.io/en/latest/install.html</a:t>
            </a:r>
            <a:endParaRPr lang="ko-KR" altLang="en-US" sz="24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0310" y="3581033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0310" y="4472369"/>
            <a:ext cx="871143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환경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endParaRPr lang="ko-KR" altLang="en-US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C:\venvs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하는 가상 환경을 만듭니다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c:\venvs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- m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venv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한 후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\Scripts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한 후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14" y="6324921"/>
            <a:ext cx="6995766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407807" y="1358465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2.2 object detection api </a:t>
            </a: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8291" y="1938593"/>
            <a:ext cx="6716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이것은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설치 받아와 설치 하였다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그냥 다운로드 받아도 되고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통해서 받아와도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clone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https://github.com/tensorflow/models.git</a:t>
            </a:r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0" y="2980385"/>
            <a:ext cx="6231819" cy="39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92858" y="1268781"/>
            <a:ext cx="3024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/>
              <a:t>2.3 Protobuf </a:t>
            </a:r>
            <a:r>
              <a:rPr lang="ko-KR" altLang="en-US" sz="1800" b="1"/>
              <a:t>설치</a:t>
            </a:r>
            <a:endParaRPr lang="ko-KR" altLang="en-US" sz="100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2858" y="1742698"/>
            <a:ext cx="10028254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 최신 버전은 3.19.4 이다.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압축을 풀고 C:\protoc-3.19.4-win64\bin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윈도우즈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path에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포함 시키면 편하게 사용 할 수 있다. 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설치가 되었으면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C:\SPB_Data\models\research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이동한다.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창에서 아래 명명을 실행한다.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protobuf가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3.5 이상이면 버그로 인하여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Prompt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에서는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('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')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Powershell을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사용하면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Get-ChildItem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|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{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/$($_.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)"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=.}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쓰라고 권고 하고 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329771" y="1278677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COCO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8074" y="1749293"/>
            <a:ext cx="8362054" cy="12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 아래 명령을 복사하여 실행한다.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git+https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://github.com/philferriere/cocoapi.git#subdirectory=PythonAPI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윈도우에서는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Visual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C++ 2015 빌드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tool이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이미 설치 되어 있어야 한다.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9771" y="4101062"/>
            <a:ext cx="8239649" cy="206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 아래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packages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/tf2 에 있는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setup.py를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복사하여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폴더로 복사한다.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cp는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리눅스 명령이므로 윈도우에서는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400" dirty="0">
                <a:latin typeface="Arial Unicode MS"/>
              </a:rPr>
              <a:t/>
            </a:r>
            <a:br>
              <a:rPr lang="ko-KR" altLang="ko-KR" sz="1400" dirty="0">
                <a:latin typeface="Arial Unicode MS"/>
              </a:rPr>
            </a:b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사용하여 복사한다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cp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object_detection/packages/tf2/setup.py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use-feature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2020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-resolver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9771" y="3534575"/>
            <a:ext cx="2977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807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를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이용한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custom data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34025" y="1318272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2.6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테스트</a:t>
            </a:r>
            <a:endParaRPr lang="ko-KR" altLang="en-US" sz="16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4025" y="1793835"/>
            <a:ext cx="5536642" cy="110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설치가 잘 되었는지 테스트 하려면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builders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model_builder_tf2_test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3035761"/>
            <a:ext cx="7944755" cy="41488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4025" y="6750424"/>
            <a:ext cx="1011534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Mobile V2 Net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15" name="직사각형 14"/>
          <p:cNvSpPr/>
          <p:nvPr/>
        </p:nvSpPr>
        <p:spPr>
          <a:xfrm>
            <a:off x="476454" y="139711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SSD Mobile V2 Net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0212" y="1881300"/>
            <a:ext cx="2383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https://youtu.be/pDXdlXlaCco</a:t>
            </a:r>
          </a:p>
        </p:txBody>
      </p:sp>
      <p:pic>
        <p:nvPicPr>
          <p:cNvPr id="19" name="pDXdlXlaCc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9481" y="2242967"/>
            <a:ext cx="3657600" cy="2057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75302" y="1685521"/>
            <a:ext cx="53435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tool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labelme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사용하므로 이를 위하여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:\SPB_Data\RealTimeObjectDetection-main\Tensorflow\scripts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 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 dataset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car-plate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훈련 한다고 하면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ojbectDetectssd.py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먼저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1462" y="4711556"/>
            <a:ext cx="4916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https://github.com/ksyoon70/RealTimeObjectDetection-main.git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521462" y="5422083"/>
            <a:ext cx="2982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5"/>
              </a:rPr>
              <a:t>https://</a:t>
            </a:r>
            <a:r>
              <a:rPr lang="ko-KR" altLang="en-US" sz="1400" dirty="0" smtClean="0">
                <a:hlinkClick r:id="rId5"/>
              </a:rPr>
              <a:t>github.com/wkentaro/labelme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81" y="5120640"/>
            <a:ext cx="3091330" cy="18897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611798" y="3541579"/>
            <a:ext cx="406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C:\SPB_Data\RealTimeObjectDetection-main\Tensorflow\workspace\annotations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label_map.pbtxt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92951" y="4618970"/>
            <a:ext cx="29654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car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id:1</a:t>
            </a:r>
          </a:p>
          <a:p>
            <a:r>
              <a:rPr lang="ko-KR" altLang="en-US" sz="1100" dirty="0"/>
              <a:t>}</a:t>
            </a:r>
          </a:p>
          <a:p>
            <a:r>
              <a:rPr lang="ko-KR" altLang="en-US" sz="1100" dirty="0" err="1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plate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id:2</a:t>
            </a:r>
          </a:p>
          <a:p>
            <a:r>
              <a:rPr lang="ko-KR" altLang="en-US" sz="1100" dirty="0"/>
              <a:t>}</a:t>
            </a:r>
          </a:p>
        </p:txBody>
      </p:sp>
      <p:cxnSp>
        <p:nvCxnSpPr>
          <p:cNvPr id="27" name="구부러진 연결선 26"/>
          <p:cNvCxnSpPr/>
          <p:nvPr/>
        </p:nvCxnSpPr>
        <p:spPr>
          <a:xfrm>
            <a:off x="5942400" y="4169580"/>
            <a:ext cx="1109472" cy="89834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24423</TotalTime>
  <Words>1035</Words>
  <Application>Microsoft Office PowerPoint</Application>
  <PresentationFormat>사용자 지정</PresentationFormat>
  <Paragraphs>241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Arial Unicode MS</vt:lpstr>
      <vt:lpstr>KoPub돋움체 Bold</vt:lpstr>
      <vt:lpstr>나눔고딕</vt:lpstr>
      <vt:lpstr>맑은 고딕</vt:lpstr>
      <vt:lpstr>Arial</vt:lpstr>
      <vt:lpstr>Calibri</vt:lpstr>
      <vt:lpstr>Consolas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headway</cp:lastModifiedBy>
  <cp:revision>2679</cp:revision>
  <cp:lastPrinted>2020-07-27T06:50:21Z</cp:lastPrinted>
  <dcterms:created xsi:type="dcterms:W3CDTF">2019-01-23T01:28:59Z</dcterms:created>
  <dcterms:modified xsi:type="dcterms:W3CDTF">2022-03-08T09:05:43Z</dcterms:modified>
</cp:coreProperties>
</file>